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30" r:id="rId1"/>
  </p:sldMasterIdLst>
  <p:notesMasterIdLst>
    <p:notesMasterId r:id="rId15"/>
  </p:notesMasterIdLst>
  <p:handoutMasterIdLst>
    <p:handoutMasterId r:id="rId16"/>
  </p:handoutMasterIdLst>
  <p:sldIdLst>
    <p:sldId id="317" r:id="rId2"/>
    <p:sldId id="330" r:id="rId3"/>
    <p:sldId id="318" r:id="rId4"/>
    <p:sldId id="323" r:id="rId5"/>
    <p:sldId id="319" r:id="rId6"/>
    <p:sldId id="320" r:id="rId7"/>
    <p:sldId id="321" r:id="rId8"/>
    <p:sldId id="322" r:id="rId9"/>
    <p:sldId id="326" r:id="rId10"/>
    <p:sldId id="327" r:id="rId11"/>
    <p:sldId id="328" r:id="rId12"/>
    <p:sldId id="325" r:id="rId13"/>
    <p:sldId id="32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Livvic" panose="020B0604020202020204" charset="0"/>
      <p:regular r:id="rId25"/>
      <p:bold r:id="rId26"/>
      <p:italic r:id="rId27"/>
      <p:boldItalic r:id="rId28"/>
    </p:embeddedFont>
    <p:embeddedFont>
      <p:font typeface="Merriweather" panose="020B0604020202020204" charset="0"/>
      <p:regular r:id="rId29"/>
      <p:bold r:id="rId30"/>
      <p:italic r:id="rId31"/>
      <p:boldItalic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ylouster Jean" initials="PJ" lastIdx="1" clrIdx="0">
    <p:extLst>
      <p:ext uri="{19B8F6BF-5375-455C-9EA6-DF929625EA0E}">
        <p15:presenceInfo xmlns:p15="http://schemas.microsoft.com/office/powerpoint/2012/main" userId="Pylouster Je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5A47"/>
    <a:srgbClr val="A1102A"/>
    <a:srgbClr val="9B8976"/>
    <a:srgbClr val="C20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ED310B-ED2B-4AF0-A5EB-240A40E29427}">
  <a:tblStyle styleId="{F9ED310B-ED2B-4AF0-A5EB-240A40E294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974BE-5D3B-4E65-818F-855FC2928550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E1CDE38F-0AA7-4E7E-B180-130D0CC85126}">
      <dgm:prSet phldrT="[Texte]"/>
      <dgm:spPr/>
      <dgm:t>
        <a:bodyPr/>
        <a:lstStyle/>
        <a:p>
          <a:r>
            <a:rPr lang="fr-FR" dirty="0">
              <a:latin typeface="Livvic" pitchFamily="2" charset="0"/>
            </a:rPr>
            <a:t>Analyse de l’OCR </a:t>
          </a:r>
        </a:p>
        <a:p>
          <a:r>
            <a:rPr lang="fr-FR" dirty="0">
              <a:latin typeface="Livvic" pitchFamily="2" charset="0"/>
            </a:rPr>
            <a:t>(Fureteur)</a:t>
          </a:r>
        </a:p>
      </dgm:t>
    </dgm:pt>
    <dgm:pt modelId="{F3544142-EB0D-499C-B701-26B60C631463}" type="parTrans" cxnId="{1F64A13A-45CD-45A0-8072-DBDBC5B88912}">
      <dgm:prSet/>
      <dgm:spPr/>
      <dgm:t>
        <a:bodyPr/>
        <a:lstStyle/>
        <a:p>
          <a:endParaRPr lang="fr-FR"/>
        </a:p>
      </dgm:t>
    </dgm:pt>
    <dgm:pt modelId="{6F2A0567-591B-44BB-BDA4-5C6E12B81C7A}" type="sibTrans" cxnId="{1F64A13A-45CD-45A0-8072-DBDBC5B88912}">
      <dgm:prSet>
        <dgm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AB9ED99B-C34A-4F34-9F89-3D41B319AAD4}">
      <dgm:prSet phldrT="[Texte]"/>
      <dgm:spPr/>
      <dgm:t>
        <a:bodyPr/>
        <a:lstStyle/>
        <a:p>
          <a:r>
            <a:rPr lang="fr-FR" dirty="0">
              <a:latin typeface="Livvic" pitchFamily="2" charset="0"/>
            </a:rPr>
            <a:t>Analyse NLP (</a:t>
          </a:r>
          <a:r>
            <a:rPr lang="fr-FR" dirty="0" err="1">
              <a:latin typeface="Livvic" pitchFamily="2" charset="0"/>
            </a:rPr>
            <a:t>Spacy</a:t>
          </a:r>
          <a:r>
            <a:rPr lang="fr-FR" dirty="0">
              <a:latin typeface="Livvic" pitchFamily="2" charset="0"/>
            </a:rPr>
            <a:t>)</a:t>
          </a:r>
        </a:p>
      </dgm:t>
    </dgm:pt>
    <dgm:pt modelId="{D37A8498-FD00-4BD3-8B25-62999E250E89}" type="parTrans" cxnId="{80B95C05-ABCC-447B-9350-FFA1A8CF7F73}">
      <dgm:prSet/>
      <dgm:spPr/>
      <dgm:t>
        <a:bodyPr/>
        <a:lstStyle/>
        <a:p>
          <a:endParaRPr lang="fr-FR"/>
        </a:p>
      </dgm:t>
    </dgm:pt>
    <dgm:pt modelId="{7629C505-053C-4809-98AF-AD2DDA8F637F}" type="sibTrans" cxnId="{80B95C05-ABCC-447B-9350-FFA1A8CF7F73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9C289A52-98C4-4D50-BF5C-FABD7687D157}">
      <dgm:prSet phldrT="[Texte]"/>
      <dgm:spPr/>
      <dgm:t>
        <a:bodyPr/>
        <a:lstStyle/>
        <a:p>
          <a:r>
            <a:rPr lang="fr-FR" dirty="0">
              <a:latin typeface="Livvic" pitchFamily="2" charset="0"/>
            </a:rPr>
            <a:t>Géolocalisation</a:t>
          </a:r>
        </a:p>
        <a:p>
          <a:r>
            <a:rPr lang="fr-FR" dirty="0">
              <a:latin typeface="Livvic" pitchFamily="2" charset="0"/>
            </a:rPr>
            <a:t>(</a:t>
          </a:r>
          <a:r>
            <a:rPr lang="fr-FR" dirty="0" err="1">
              <a:latin typeface="Livvic" pitchFamily="2" charset="0"/>
            </a:rPr>
            <a:t>OpenStreetMap</a:t>
          </a:r>
          <a:r>
            <a:rPr lang="fr-FR" dirty="0">
              <a:latin typeface="Livvic" pitchFamily="2" charset="0"/>
            </a:rPr>
            <a:t>)</a:t>
          </a:r>
        </a:p>
      </dgm:t>
    </dgm:pt>
    <dgm:pt modelId="{1331F1D2-20F2-4D54-86F9-57F11BF7DE56}" type="parTrans" cxnId="{23758ECA-DBF3-416A-BFF2-6571A0E8DB57}">
      <dgm:prSet/>
      <dgm:spPr/>
      <dgm:t>
        <a:bodyPr/>
        <a:lstStyle/>
        <a:p>
          <a:endParaRPr lang="fr-FR"/>
        </a:p>
      </dgm:t>
    </dgm:pt>
    <dgm:pt modelId="{3DF981B7-58FF-499D-AEAF-2D716ED2DFCC}" type="sibTrans" cxnId="{23758ECA-DBF3-416A-BFF2-6571A0E8DB57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DA57FEDE-04E4-4BDB-B417-7FE2499EB3CD}">
      <dgm:prSet phldrT="[Texte]"/>
      <dgm:spPr/>
      <dgm:t>
        <a:bodyPr/>
        <a:lstStyle/>
        <a:p>
          <a:r>
            <a:rPr lang="fr-FR" dirty="0">
              <a:latin typeface="Livvic" pitchFamily="2" charset="0"/>
            </a:rPr>
            <a:t>Génération de la carte </a:t>
          </a:r>
        </a:p>
        <a:p>
          <a:r>
            <a:rPr lang="fr-FR" dirty="0">
              <a:latin typeface="Livvic" pitchFamily="2" charset="0"/>
            </a:rPr>
            <a:t>(</a:t>
          </a:r>
          <a:r>
            <a:rPr lang="fr-FR" dirty="0" err="1">
              <a:latin typeface="Livvic" pitchFamily="2" charset="0"/>
            </a:rPr>
            <a:t>Folium</a:t>
          </a:r>
          <a:r>
            <a:rPr lang="fr-FR" dirty="0">
              <a:latin typeface="Livvic" pitchFamily="2" charset="0"/>
            </a:rPr>
            <a:t>)</a:t>
          </a:r>
        </a:p>
      </dgm:t>
    </dgm:pt>
    <dgm:pt modelId="{27710CE9-6B72-418D-AA7B-2CA7FF308A7B}" type="parTrans" cxnId="{B81F3C3C-83B4-4F98-897E-478DAEFF923F}">
      <dgm:prSet/>
      <dgm:spPr/>
      <dgm:t>
        <a:bodyPr/>
        <a:lstStyle/>
        <a:p>
          <a:endParaRPr lang="fr-FR"/>
        </a:p>
      </dgm:t>
    </dgm:pt>
    <dgm:pt modelId="{52DA49FB-8CAC-4F4F-903F-2E58D1EA7D06}" type="sibTrans" cxnId="{B81F3C3C-83B4-4F98-897E-478DAEFF923F}">
      <dgm:prSet/>
      <dgm:spPr/>
      <dgm:t>
        <a:bodyPr/>
        <a:lstStyle/>
        <a:p>
          <a:endParaRPr lang="fr-FR"/>
        </a:p>
      </dgm:t>
    </dgm:pt>
    <dgm:pt modelId="{6A8CF829-052B-4A1E-983F-15DBB19AD178}" type="pres">
      <dgm:prSet presAssocID="{B72974BE-5D3B-4E65-818F-855FC2928550}" presName="Name0" presStyleCnt="0">
        <dgm:presLayoutVars>
          <dgm:dir/>
          <dgm:resizeHandles val="exact"/>
        </dgm:presLayoutVars>
      </dgm:prSet>
      <dgm:spPr/>
    </dgm:pt>
    <dgm:pt modelId="{7F2A49D8-3631-4C26-87DD-A86B0D8919C0}" type="pres">
      <dgm:prSet presAssocID="{E1CDE38F-0AA7-4E7E-B180-130D0CC85126}" presName="node" presStyleLbl="node1" presStyleIdx="0" presStyleCnt="4" custLinFactNeighborX="-21293" custLinFactNeighborY="11543">
        <dgm:presLayoutVars>
          <dgm:bulletEnabled val="1"/>
        </dgm:presLayoutVars>
      </dgm:prSet>
      <dgm:spPr/>
    </dgm:pt>
    <dgm:pt modelId="{07B53F18-68DD-4B2A-BB23-A6FA5447C1D3}" type="pres">
      <dgm:prSet presAssocID="{6F2A0567-591B-44BB-BDA4-5C6E12B81C7A}" presName="sibTrans" presStyleLbl="sibTrans1D1" presStyleIdx="0" presStyleCnt="3"/>
      <dgm:spPr/>
    </dgm:pt>
    <dgm:pt modelId="{3202F4CA-06B9-49C5-B118-8EEE17361743}" type="pres">
      <dgm:prSet presAssocID="{6F2A0567-591B-44BB-BDA4-5C6E12B81C7A}" presName="connectorText" presStyleLbl="sibTrans1D1" presStyleIdx="0" presStyleCnt="3"/>
      <dgm:spPr/>
    </dgm:pt>
    <dgm:pt modelId="{6A6DA6CE-4C50-4247-9BD0-429F3BD8150E}" type="pres">
      <dgm:prSet presAssocID="{AB9ED99B-C34A-4F34-9F89-3D41B319AAD4}" presName="node" presStyleLbl="node1" presStyleIdx="1" presStyleCnt="4" custLinFactNeighborX="26389" custLinFactNeighborY="10896">
        <dgm:presLayoutVars>
          <dgm:bulletEnabled val="1"/>
        </dgm:presLayoutVars>
      </dgm:prSet>
      <dgm:spPr/>
    </dgm:pt>
    <dgm:pt modelId="{6D5F0781-5D52-4E19-AB93-BF2A99E23B31}" type="pres">
      <dgm:prSet presAssocID="{7629C505-053C-4809-98AF-AD2DDA8F637F}" presName="sibTrans" presStyleLbl="sibTrans1D1" presStyleIdx="1" presStyleCnt="3"/>
      <dgm:spPr/>
    </dgm:pt>
    <dgm:pt modelId="{6CC1775A-EE1E-4368-BB0C-6F6ADFBD6AD3}" type="pres">
      <dgm:prSet presAssocID="{7629C505-053C-4809-98AF-AD2DDA8F637F}" presName="connectorText" presStyleLbl="sibTrans1D1" presStyleIdx="1" presStyleCnt="3"/>
      <dgm:spPr/>
    </dgm:pt>
    <dgm:pt modelId="{02F7B626-9829-4555-8B94-B202822D6E64}" type="pres">
      <dgm:prSet presAssocID="{9C289A52-98C4-4D50-BF5C-FABD7687D157}" presName="node" presStyleLbl="node1" presStyleIdx="2" presStyleCnt="4" custLinFactNeighborX="-19579">
        <dgm:presLayoutVars>
          <dgm:bulletEnabled val="1"/>
        </dgm:presLayoutVars>
      </dgm:prSet>
      <dgm:spPr/>
    </dgm:pt>
    <dgm:pt modelId="{11E3A21E-54B7-4337-812A-F2911105E963}" type="pres">
      <dgm:prSet presAssocID="{3DF981B7-58FF-499D-AEAF-2D716ED2DFCC}" presName="sibTrans" presStyleLbl="sibTrans1D1" presStyleIdx="2" presStyleCnt="3"/>
      <dgm:spPr/>
    </dgm:pt>
    <dgm:pt modelId="{B2F881E3-FD38-44BB-8C1D-ED78F37F3DF2}" type="pres">
      <dgm:prSet presAssocID="{3DF981B7-58FF-499D-AEAF-2D716ED2DFCC}" presName="connectorText" presStyleLbl="sibTrans1D1" presStyleIdx="2" presStyleCnt="3"/>
      <dgm:spPr/>
    </dgm:pt>
    <dgm:pt modelId="{172E1431-2B0E-43C4-A4DC-3F07E0FCA0C3}" type="pres">
      <dgm:prSet presAssocID="{DA57FEDE-04E4-4BDB-B417-7FE2499EB3CD}" presName="node" presStyleLbl="node1" presStyleIdx="3" presStyleCnt="4" custLinFactNeighborX="25807" custLinFactNeighborY="399">
        <dgm:presLayoutVars>
          <dgm:bulletEnabled val="1"/>
        </dgm:presLayoutVars>
      </dgm:prSet>
      <dgm:spPr/>
    </dgm:pt>
  </dgm:ptLst>
  <dgm:cxnLst>
    <dgm:cxn modelId="{80B95C05-ABCC-447B-9350-FFA1A8CF7F73}" srcId="{B72974BE-5D3B-4E65-818F-855FC2928550}" destId="{AB9ED99B-C34A-4F34-9F89-3D41B319AAD4}" srcOrd="1" destOrd="0" parTransId="{D37A8498-FD00-4BD3-8B25-62999E250E89}" sibTransId="{7629C505-053C-4809-98AF-AD2DDA8F637F}"/>
    <dgm:cxn modelId="{362E5C1C-DC67-485C-B098-9B533845BCFC}" type="presOf" srcId="{7629C505-053C-4809-98AF-AD2DDA8F637F}" destId="{6CC1775A-EE1E-4368-BB0C-6F6ADFBD6AD3}" srcOrd="1" destOrd="0" presId="urn:microsoft.com/office/officeart/2005/8/layout/bProcess3"/>
    <dgm:cxn modelId="{1F64A13A-45CD-45A0-8072-DBDBC5B88912}" srcId="{B72974BE-5D3B-4E65-818F-855FC2928550}" destId="{E1CDE38F-0AA7-4E7E-B180-130D0CC85126}" srcOrd="0" destOrd="0" parTransId="{F3544142-EB0D-499C-B701-26B60C631463}" sibTransId="{6F2A0567-591B-44BB-BDA4-5C6E12B81C7A}"/>
    <dgm:cxn modelId="{B81F3C3C-83B4-4F98-897E-478DAEFF923F}" srcId="{B72974BE-5D3B-4E65-818F-855FC2928550}" destId="{DA57FEDE-04E4-4BDB-B417-7FE2499EB3CD}" srcOrd="3" destOrd="0" parTransId="{27710CE9-6B72-418D-AA7B-2CA7FF308A7B}" sibTransId="{52DA49FB-8CAC-4F4F-903F-2E58D1EA7D06}"/>
    <dgm:cxn modelId="{D7A1748A-EF60-4E50-AD8F-B344D22B1753}" type="presOf" srcId="{B72974BE-5D3B-4E65-818F-855FC2928550}" destId="{6A8CF829-052B-4A1E-983F-15DBB19AD178}" srcOrd="0" destOrd="0" presId="urn:microsoft.com/office/officeart/2005/8/layout/bProcess3"/>
    <dgm:cxn modelId="{937FA58D-A0B9-4B56-9527-077207568F2B}" type="presOf" srcId="{6F2A0567-591B-44BB-BDA4-5C6E12B81C7A}" destId="{07B53F18-68DD-4B2A-BB23-A6FA5447C1D3}" srcOrd="0" destOrd="0" presId="urn:microsoft.com/office/officeart/2005/8/layout/bProcess3"/>
    <dgm:cxn modelId="{73921B96-1833-4FAD-8D76-FDC1FBDFCC95}" type="presOf" srcId="{DA57FEDE-04E4-4BDB-B417-7FE2499EB3CD}" destId="{172E1431-2B0E-43C4-A4DC-3F07E0FCA0C3}" srcOrd="0" destOrd="0" presId="urn:microsoft.com/office/officeart/2005/8/layout/bProcess3"/>
    <dgm:cxn modelId="{2FBF269B-46BD-424F-B00C-495EE2F8F077}" type="presOf" srcId="{7629C505-053C-4809-98AF-AD2DDA8F637F}" destId="{6D5F0781-5D52-4E19-AB93-BF2A99E23B31}" srcOrd="0" destOrd="0" presId="urn:microsoft.com/office/officeart/2005/8/layout/bProcess3"/>
    <dgm:cxn modelId="{D5347A9D-A12D-4A38-B538-F5ED061211A4}" type="presOf" srcId="{9C289A52-98C4-4D50-BF5C-FABD7687D157}" destId="{02F7B626-9829-4555-8B94-B202822D6E64}" srcOrd="0" destOrd="0" presId="urn:microsoft.com/office/officeart/2005/8/layout/bProcess3"/>
    <dgm:cxn modelId="{666F92AC-ED97-484B-9B56-89F893A74F8F}" type="presOf" srcId="{E1CDE38F-0AA7-4E7E-B180-130D0CC85126}" destId="{7F2A49D8-3631-4C26-87DD-A86B0D8919C0}" srcOrd="0" destOrd="0" presId="urn:microsoft.com/office/officeart/2005/8/layout/bProcess3"/>
    <dgm:cxn modelId="{C232EFC5-BB77-4BA9-BEDE-C6555E685F5A}" type="presOf" srcId="{3DF981B7-58FF-499D-AEAF-2D716ED2DFCC}" destId="{11E3A21E-54B7-4337-812A-F2911105E963}" srcOrd="0" destOrd="0" presId="urn:microsoft.com/office/officeart/2005/8/layout/bProcess3"/>
    <dgm:cxn modelId="{23758ECA-DBF3-416A-BFF2-6571A0E8DB57}" srcId="{B72974BE-5D3B-4E65-818F-855FC2928550}" destId="{9C289A52-98C4-4D50-BF5C-FABD7687D157}" srcOrd="2" destOrd="0" parTransId="{1331F1D2-20F2-4D54-86F9-57F11BF7DE56}" sibTransId="{3DF981B7-58FF-499D-AEAF-2D716ED2DFCC}"/>
    <dgm:cxn modelId="{8A93C7D1-089B-4F67-9DC4-8889BA7EABD5}" type="presOf" srcId="{3DF981B7-58FF-499D-AEAF-2D716ED2DFCC}" destId="{B2F881E3-FD38-44BB-8C1D-ED78F37F3DF2}" srcOrd="1" destOrd="0" presId="urn:microsoft.com/office/officeart/2005/8/layout/bProcess3"/>
    <dgm:cxn modelId="{5D07CDEF-E7F1-4AB4-B76F-CFE0547AC17A}" type="presOf" srcId="{6F2A0567-591B-44BB-BDA4-5C6E12B81C7A}" destId="{3202F4CA-06B9-49C5-B118-8EEE17361743}" srcOrd="1" destOrd="0" presId="urn:microsoft.com/office/officeart/2005/8/layout/bProcess3"/>
    <dgm:cxn modelId="{1F407EF0-3368-458B-BAFC-111ACECC72B8}" type="presOf" srcId="{AB9ED99B-C34A-4F34-9F89-3D41B319AAD4}" destId="{6A6DA6CE-4C50-4247-9BD0-429F3BD8150E}" srcOrd="0" destOrd="0" presId="urn:microsoft.com/office/officeart/2005/8/layout/bProcess3"/>
    <dgm:cxn modelId="{03330D14-20BF-4C72-A727-922B2C132EBD}" type="presParOf" srcId="{6A8CF829-052B-4A1E-983F-15DBB19AD178}" destId="{7F2A49D8-3631-4C26-87DD-A86B0D8919C0}" srcOrd="0" destOrd="0" presId="urn:microsoft.com/office/officeart/2005/8/layout/bProcess3"/>
    <dgm:cxn modelId="{FE64E36A-E45C-44D0-A84C-2B77C2FE5318}" type="presParOf" srcId="{6A8CF829-052B-4A1E-983F-15DBB19AD178}" destId="{07B53F18-68DD-4B2A-BB23-A6FA5447C1D3}" srcOrd="1" destOrd="0" presId="urn:microsoft.com/office/officeart/2005/8/layout/bProcess3"/>
    <dgm:cxn modelId="{342F1CC4-7707-4120-8242-D9C0A1A00E57}" type="presParOf" srcId="{07B53F18-68DD-4B2A-BB23-A6FA5447C1D3}" destId="{3202F4CA-06B9-49C5-B118-8EEE17361743}" srcOrd="0" destOrd="0" presId="urn:microsoft.com/office/officeart/2005/8/layout/bProcess3"/>
    <dgm:cxn modelId="{CB8F96E4-D9B5-4023-B47E-7D7236D907C7}" type="presParOf" srcId="{6A8CF829-052B-4A1E-983F-15DBB19AD178}" destId="{6A6DA6CE-4C50-4247-9BD0-429F3BD8150E}" srcOrd="2" destOrd="0" presId="urn:microsoft.com/office/officeart/2005/8/layout/bProcess3"/>
    <dgm:cxn modelId="{91AD7F08-A52A-4177-8110-F3A97CEFC94F}" type="presParOf" srcId="{6A8CF829-052B-4A1E-983F-15DBB19AD178}" destId="{6D5F0781-5D52-4E19-AB93-BF2A99E23B31}" srcOrd="3" destOrd="0" presId="urn:microsoft.com/office/officeart/2005/8/layout/bProcess3"/>
    <dgm:cxn modelId="{723DC124-7488-430E-BDA6-8483EC54DA00}" type="presParOf" srcId="{6D5F0781-5D52-4E19-AB93-BF2A99E23B31}" destId="{6CC1775A-EE1E-4368-BB0C-6F6ADFBD6AD3}" srcOrd="0" destOrd="0" presId="urn:microsoft.com/office/officeart/2005/8/layout/bProcess3"/>
    <dgm:cxn modelId="{6EFD87AB-0CBF-43AB-96F7-FA639E6BAB21}" type="presParOf" srcId="{6A8CF829-052B-4A1E-983F-15DBB19AD178}" destId="{02F7B626-9829-4555-8B94-B202822D6E64}" srcOrd="4" destOrd="0" presId="urn:microsoft.com/office/officeart/2005/8/layout/bProcess3"/>
    <dgm:cxn modelId="{C10AD69D-9712-4E03-BBC3-871B74237E07}" type="presParOf" srcId="{6A8CF829-052B-4A1E-983F-15DBB19AD178}" destId="{11E3A21E-54B7-4337-812A-F2911105E963}" srcOrd="5" destOrd="0" presId="urn:microsoft.com/office/officeart/2005/8/layout/bProcess3"/>
    <dgm:cxn modelId="{C8EE7237-AEB4-4C53-97FB-322D104A6BE7}" type="presParOf" srcId="{11E3A21E-54B7-4337-812A-F2911105E963}" destId="{B2F881E3-FD38-44BB-8C1D-ED78F37F3DF2}" srcOrd="0" destOrd="0" presId="urn:microsoft.com/office/officeart/2005/8/layout/bProcess3"/>
    <dgm:cxn modelId="{D39E1490-BA58-45DE-BBCB-EB99323A7988}" type="presParOf" srcId="{6A8CF829-052B-4A1E-983F-15DBB19AD178}" destId="{172E1431-2B0E-43C4-A4DC-3F07E0FCA0C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53F18-68DD-4B2A-BB23-A6FA5447C1D3}">
      <dsp:nvSpPr>
        <dsp:cNvPr id="0" name=""/>
        <dsp:cNvSpPr/>
      </dsp:nvSpPr>
      <dsp:spPr>
        <a:xfrm>
          <a:off x="2920286" y="973197"/>
          <a:ext cx="19323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6539"/>
              </a:moveTo>
              <a:lnTo>
                <a:pt x="983258" y="56539"/>
              </a:lnTo>
              <a:lnTo>
                <a:pt x="983258" y="45720"/>
              </a:lnTo>
              <a:lnTo>
                <a:pt x="1932316" y="45720"/>
              </a:lnTo>
            </a:path>
          </a:pathLst>
        </a:custGeom>
        <a:noFill/>
        <a:ln w="15875" cap="rnd" cmpd="sng" algn="ctr">
          <a:solidFill>
            <a:schemeClr val="accent2"/>
          </a:solidFill>
          <a:prstDash val="solid"/>
          <a:tailEnd type="arrow"/>
        </a:ln>
        <a:effectLst/>
      </dsp:spPr>
      <dsp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837370" y="1015712"/>
        <a:ext cx="98147" cy="6410"/>
      </dsp:txXfrm>
    </dsp:sp>
    <dsp:sp modelId="{7F2A49D8-3631-4C26-87DD-A86B0D8919C0}">
      <dsp:nvSpPr>
        <dsp:cNvPr id="0" name=""/>
        <dsp:cNvSpPr/>
      </dsp:nvSpPr>
      <dsp:spPr>
        <a:xfrm>
          <a:off x="134937" y="193592"/>
          <a:ext cx="2787148" cy="16722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Analyse de l’OCR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(Fureteur)</a:t>
          </a:r>
        </a:p>
      </dsp:txBody>
      <dsp:txXfrm>
        <a:off x="134937" y="193592"/>
        <a:ext cx="2787148" cy="1672289"/>
      </dsp:txXfrm>
    </dsp:sp>
    <dsp:sp modelId="{6D5F0781-5D52-4E19-AB93-BF2A99E23B31}">
      <dsp:nvSpPr>
        <dsp:cNvPr id="0" name=""/>
        <dsp:cNvSpPr/>
      </dsp:nvSpPr>
      <dsp:spPr>
        <a:xfrm>
          <a:off x="1576283" y="1853262"/>
          <a:ext cx="4702294" cy="428231"/>
        </a:xfrm>
        <a:custGeom>
          <a:avLst/>
          <a:gdLst/>
          <a:ahLst/>
          <a:cxnLst/>
          <a:rect l="0" t="0" r="0" b="0"/>
          <a:pathLst>
            <a:path>
              <a:moveTo>
                <a:pt x="4702294" y="0"/>
              </a:moveTo>
              <a:lnTo>
                <a:pt x="4702294" y="231215"/>
              </a:lnTo>
              <a:lnTo>
                <a:pt x="0" y="231215"/>
              </a:lnTo>
              <a:lnTo>
                <a:pt x="0" y="428231"/>
              </a:lnTo>
            </a:path>
          </a:pathLst>
        </a:custGeom>
        <a:noFill/>
        <a:ln w="15875" cap="rnd" cmpd="sng" algn="ctr">
          <a:solidFill>
            <a:schemeClr val="accent5"/>
          </a:solidFill>
          <a:prstDash val="solid"/>
          <a:tailEnd type="arrow"/>
        </a:ln>
        <a:effectLst/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809314" y="2064173"/>
        <a:ext cx="236231" cy="6410"/>
      </dsp:txXfrm>
    </dsp:sp>
    <dsp:sp modelId="{6A6DA6CE-4C50-4247-9BD0-429F3BD8150E}">
      <dsp:nvSpPr>
        <dsp:cNvPr id="0" name=""/>
        <dsp:cNvSpPr/>
      </dsp:nvSpPr>
      <dsp:spPr>
        <a:xfrm>
          <a:off x="4885003" y="182773"/>
          <a:ext cx="2787148" cy="1672289"/>
        </a:xfrm>
        <a:prstGeom prst="rect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Analyse NLP (</a:t>
          </a:r>
          <a:r>
            <a:rPr lang="fr-FR" sz="2400" kern="1200" dirty="0" err="1">
              <a:latin typeface="Livvic" pitchFamily="2" charset="0"/>
            </a:rPr>
            <a:t>Spacy</a:t>
          </a:r>
          <a:r>
            <a:rPr lang="fr-FR" sz="2400" kern="1200" dirty="0">
              <a:latin typeface="Livvic" pitchFamily="2" charset="0"/>
            </a:rPr>
            <a:t>)</a:t>
          </a:r>
        </a:p>
      </dsp:txBody>
      <dsp:txXfrm>
        <a:off x="4885003" y="182773"/>
        <a:ext cx="2787148" cy="1672289"/>
      </dsp:txXfrm>
    </dsp:sp>
    <dsp:sp modelId="{11E3A21E-54B7-4337-812A-F2911105E963}">
      <dsp:nvSpPr>
        <dsp:cNvPr id="0" name=""/>
        <dsp:cNvSpPr/>
      </dsp:nvSpPr>
      <dsp:spPr>
        <a:xfrm>
          <a:off x="2968057" y="3104318"/>
          <a:ext cx="1875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4809" y="45720"/>
              </a:lnTo>
              <a:lnTo>
                <a:pt x="954809" y="46280"/>
              </a:lnTo>
              <a:lnTo>
                <a:pt x="1875419" y="46280"/>
              </a:lnTo>
            </a:path>
          </a:pathLst>
        </a:custGeom>
        <a:noFill/>
        <a:ln w="15875" cap="rnd" cmpd="sng" algn="ctr">
          <a:solidFill>
            <a:schemeClr val="accent3"/>
          </a:solidFill>
          <a:prstDash val="solid"/>
          <a:tailEnd type="arrow"/>
        </a:ln>
        <a:effectLst/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858117" y="3146833"/>
        <a:ext cx="95300" cy="6410"/>
      </dsp:txXfrm>
    </dsp:sp>
    <dsp:sp modelId="{02F7B626-9829-4555-8B94-B202822D6E64}">
      <dsp:nvSpPr>
        <dsp:cNvPr id="0" name=""/>
        <dsp:cNvSpPr/>
      </dsp:nvSpPr>
      <dsp:spPr>
        <a:xfrm>
          <a:off x="182709" y="2313894"/>
          <a:ext cx="2787148" cy="1672289"/>
        </a:xfrm>
        <a:prstGeom prst="rect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Géolocalisation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(</a:t>
          </a:r>
          <a:r>
            <a:rPr lang="fr-FR" sz="2400" kern="1200" dirty="0" err="1">
              <a:latin typeface="Livvic" pitchFamily="2" charset="0"/>
            </a:rPr>
            <a:t>OpenStreetMap</a:t>
          </a:r>
          <a:r>
            <a:rPr lang="fr-FR" sz="2400" kern="1200" dirty="0">
              <a:latin typeface="Livvic" pitchFamily="2" charset="0"/>
            </a:rPr>
            <a:t>)</a:t>
          </a:r>
        </a:p>
      </dsp:txBody>
      <dsp:txXfrm>
        <a:off x="182709" y="2313894"/>
        <a:ext cx="2787148" cy="1672289"/>
      </dsp:txXfrm>
    </dsp:sp>
    <dsp:sp modelId="{172E1431-2B0E-43C4-A4DC-3F07E0FCA0C3}">
      <dsp:nvSpPr>
        <dsp:cNvPr id="0" name=""/>
        <dsp:cNvSpPr/>
      </dsp:nvSpPr>
      <dsp:spPr>
        <a:xfrm>
          <a:off x="4875877" y="2314454"/>
          <a:ext cx="2787148" cy="1672289"/>
        </a:xfrm>
        <a:prstGeom prst="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Génération de la carte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Livvic" pitchFamily="2" charset="0"/>
            </a:rPr>
            <a:t>(</a:t>
          </a:r>
          <a:r>
            <a:rPr lang="fr-FR" sz="2400" kern="1200" dirty="0" err="1">
              <a:latin typeface="Livvic" pitchFamily="2" charset="0"/>
            </a:rPr>
            <a:t>Folium</a:t>
          </a:r>
          <a:r>
            <a:rPr lang="fr-FR" sz="2400" kern="1200" dirty="0">
              <a:latin typeface="Livvic" pitchFamily="2" charset="0"/>
            </a:rPr>
            <a:t>)</a:t>
          </a:r>
        </a:p>
      </dsp:txBody>
      <dsp:txXfrm>
        <a:off x="4875877" y="2314454"/>
        <a:ext cx="2787148" cy="1672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D3D4983-74DE-2DD5-B804-94E9F17306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91523F-01B7-7DB4-B000-3BB373FB5C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6A6A0-0937-4366-926F-935551F8CE18}" type="datetimeFigureOut">
              <a:rPr lang="fr-FR" smtClean="0"/>
              <a:t>24/11/2023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C0609D-2A90-88EE-435B-184B0836B5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06F0E8-138D-E5D7-667F-F203C990C6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62ADB-C449-4AEE-9D8D-C95BACA28B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566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D943-2837-42D0-8B6E-ADE2BD62F6C7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4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44AE-CBD0-4CB9-827B-0B55C01431E5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7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A154-47FD-403A-A618-AF15A929DBC6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02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1E754-9FF0-493A-A80D-12F8A594C02B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45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7626-3AC9-4B29-A27F-64E96249023B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192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7E89-831C-4601-938F-6FF15B9BDC14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4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D77E-82D8-4624-93FF-E29EDD49867C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7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8CC9-CA4F-4BC3-AFDE-1383B9EC73EC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13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9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1FAE-272B-4889-A16B-A6ADF0486836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4563-1F47-4449-919B-C0FB77738029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8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39F8-40A9-4612-9407-6D87330C50B6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0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67D1-B519-4E68-B4ED-E75D3535C1C8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5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35EE-5120-459B-83A9-6EF0F2675F7C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3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D3A78-E64E-4B3E-9DA6-D431BE1ACCBB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1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5195-C9D6-4A1D-941A-91CF3CBC5019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869CD-74A9-4874-B517-E3776CF52AB3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3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6CA6-3B07-4852-AA3F-B75DAA742C7F}" type="datetime1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0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tlas_nextflow.nf" TargetMode="External"/><Relationship Id="rId2" Type="http://schemas.openxmlformats.org/officeDocument/2006/relationships/hyperlink" Target="map_resultatGeoLocAirvaul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reporting.htm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tlas-historique-nouvelle-aquitaine.huma-num.f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1423036" y="913706"/>
            <a:ext cx="6891624" cy="2180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rgbClr val="A1102A"/>
                </a:solidFill>
              </a:rPr>
              <a:t>Un pipeline pour connecter cartes anciennes et bases de connaissances historiques</a:t>
            </a:r>
            <a:br>
              <a:rPr lang="fr-FR" sz="2800" dirty="0">
                <a:solidFill>
                  <a:srgbClr val="A1102A"/>
                </a:solidFill>
              </a:rPr>
            </a:br>
            <a:r>
              <a:rPr lang="fr-FR" sz="1800" dirty="0">
                <a:solidFill>
                  <a:srgbClr val="A1102A"/>
                </a:solidFill>
              </a:rPr>
              <a:t>Projet Atlas Historique Nouvelle-Aquitaine</a:t>
            </a:r>
            <a:endParaRPr sz="1800" dirty="0">
              <a:solidFill>
                <a:srgbClr val="A1102A"/>
              </a:solidFill>
            </a:endParaRPr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2062716" y="3326749"/>
            <a:ext cx="6627627" cy="411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6C5A47"/>
                </a:solidFill>
              </a:rPr>
              <a:t>Jean Pylouster – Ingénieur d’études CNRS (UMR </a:t>
            </a:r>
            <a:r>
              <a:rPr lang="fr-FR" sz="1600" dirty="0" err="1">
                <a:solidFill>
                  <a:srgbClr val="6C5A47"/>
                </a:solidFill>
              </a:rPr>
              <a:t>CeRCA</a:t>
            </a:r>
            <a:r>
              <a:rPr lang="fr-FR" sz="1600" dirty="0">
                <a:solidFill>
                  <a:srgbClr val="6C5A47"/>
                </a:solidFill>
              </a:rPr>
              <a:t> Poitiers)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rgbClr val="6C5A47"/>
              </a:solidFill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3472025" y="4966107"/>
            <a:ext cx="2252199" cy="93989"/>
            <a:chOff x="3445893" y="4053330"/>
            <a:chExt cx="2252199" cy="93989"/>
          </a:xfrm>
          <a:solidFill>
            <a:srgbClr val="6C5A47"/>
          </a:solidFill>
        </p:grpSpPr>
        <p:sp>
          <p:nvSpPr>
            <p:cNvPr id="217" name="Google Shape;217;p28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EF0DF16-620D-EEBD-16DC-CCDC9A70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23" y="4459360"/>
            <a:ext cx="690426" cy="42334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2CF1BE-3989-4437-828B-2985055B0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86" y="114507"/>
            <a:ext cx="2123088" cy="7991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EC8D409-640A-42DC-9A9B-FD32BA29061B}"/>
              </a:ext>
            </a:extLst>
          </p:cNvPr>
          <p:cNvSpPr txBox="1"/>
          <p:nvPr/>
        </p:nvSpPr>
        <p:spPr>
          <a:xfrm>
            <a:off x="1153678" y="3902164"/>
            <a:ext cx="6764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6C5A47"/>
                </a:solidFill>
              </a:rPr>
              <a:t>En collaboration avec : </a:t>
            </a:r>
          </a:p>
          <a:p>
            <a:r>
              <a:rPr lang="fr-FR" sz="1400" dirty="0">
                <a:solidFill>
                  <a:srgbClr val="6C5A47"/>
                </a:solidFill>
              </a:rPr>
              <a:t>Mathieu Chartier – </a:t>
            </a:r>
            <a:r>
              <a:rPr lang="fr-FR" sz="1400">
                <a:solidFill>
                  <a:srgbClr val="6C5A47"/>
                </a:solidFill>
              </a:rPr>
              <a:t>Doctorant (XLIM </a:t>
            </a:r>
            <a:r>
              <a:rPr lang="fr-FR" sz="1400" dirty="0">
                <a:solidFill>
                  <a:srgbClr val="6C5A47"/>
                </a:solidFill>
              </a:rPr>
              <a:t>Poitiers) </a:t>
            </a:r>
          </a:p>
          <a:p>
            <a:r>
              <a:rPr lang="fr-FR" sz="1400" dirty="0">
                <a:solidFill>
                  <a:srgbClr val="6C5A47"/>
                </a:solidFill>
              </a:rPr>
              <a:t>Guillaume Bourgeois – Maître de conférence (CRIHAM-Poitiers)</a:t>
            </a:r>
          </a:p>
          <a:p>
            <a:r>
              <a:rPr lang="fr-FR" sz="1400" dirty="0">
                <a:solidFill>
                  <a:srgbClr val="6C5A47"/>
                </a:solidFill>
              </a:rPr>
              <a:t>Christine </a:t>
            </a:r>
            <a:r>
              <a:rPr lang="fr-FR" sz="1400" dirty="0" err="1">
                <a:solidFill>
                  <a:srgbClr val="6C5A47"/>
                </a:solidFill>
              </a:rPr>
              <a:t>Plumejeaud</a:t>
            </a:r>
            <a:r>
              <a:rPr lang="fr-FR" sz="1400" dirty="0">
                <a:solidFill>
                  <a:srgbClr val="6C5A47"/>
                </a:solidFill>
              </a:rPr>
              <a:t> – Ingénieure de recherche (UMR MIGRINTER – Poitiers)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982129-6C5F-4695-AC13-519AFE563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59" y="4486940"/>
            <a:ext cx="526162" cy="5261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CCEFF0-7BE6-4486-BBC5-8455984C8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884" y="84361"/>
            <a:ext cx="866084" cy="5261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5F9F8A-F424-446B-80D5-13674157E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10" y="84361"/>
            <a:ext cx="678232" cy="5261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3AD80E-1184-47DA-ACD3-5A7259C5B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678" y="96679"/>
            <a:ext cx="807070" cy="501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74E0DF-ECE0-4D6D-B932-B47EE6F6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702" y="1190847"/>
            <a:ext cx="7542028" cy="316850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fr-FR" sz="2000" dirty="0"/>
              <a:t>Pipeline utilisé en </a:t>
            </a:r>
            <a:r>
              <a:rPr lang="fr-FR" sz="2000" dirty="0" err="1"/>
              <a:t>bioinformatique</a:t>
            </a:r>
            <a:r>
              <a:rPr lang="fr-FR" sz="2000" dirty="0"/>
              <a:t> (et aussi en physique, en imagerie)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Capable de gérer des données volumineuses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Capable de fractionner des tâches pouvant être exécutées en même temps (parallélisation).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Gestion de point de contrôle</a:t>
            </a:r>
          </a:p>
          <a:p>
            <a:pPr lvl="1"/>
            <a:endParaRPr lang="fr-FR" sz="1400" dirty="0"/>
          </a:p>
          <a:p>
            <a:pPr marL="342900" lvl="1" indent="0">
              <a:buNone/>
            </a:pPr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9728AA9-124A-4801-BCBD-208D5DF1F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409" y="297861"/>
            <a:ext cx="3969489" cy="566820"/>
          </a:xfrm>
        </p:spPr>
        <p:txBody>
          <a:bodyPr>
            <a:normAutofit/>
          </a:bodyPr>
          <a:lstStyle/>
          <a:p>
            <a:r>
              <a:rPr lang="fr-FR" sz="2800" dirty="0"/>
              <a:t>Pourquoi</a:t>
            </a:r>
            <a:r>
              <a:rPr lang="fr-FR" dirty="0"/>
              <a:t> </a:t>
            </a:r>
            <a:r>
              <a:rPr lang="fr-FR" dirty="0" err="1"/>
              <a:t>Nextflow</a:t>
            </a:r>
            <a:r>
              <a:rPr lang="fr-FR" dirty="0"/>
              <a:t> ?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C25BD2A-EAEC-4669-A7EB-1B07A3E7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0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18A82-2868-4C45-836A-FE3BBA8E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46" y="2661241"/>
            <a:ext cx="3796887" cy="481760"/>
          </a:xfrm>
        </p:spPr>
        <p:txBody>
          <a:bodyPr>
            <a:normAutofit fontScale="90000"/>
          </a:bodyPr>
          <a:lstStyle/>
          <a:p>
            <a:r>
              <a:rPr lang="fr-FR" dirty="0"/>
              <a:t>Un peu de code …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6B1CB3-BCEF-4F98-A267-746D59E8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ZoneTexte 7">
            <a:hlinkClick r:id="rId2" action="ppaction://hlinkfile"/>
            <a:extLst>
              <a:ext uri="{FF2B5EF4-FFF2-40B4-BE49-F238E27FC236}">
                <a16:creationId xmlns:a16="http://schemas.microsoft.com/office/drawing/2014/main" id="{E88C1851-D4CF-4820-A8CA-013F4DB6333B}"/>
              </a:ext>
            </a:extLst>
          </p:cNvPr>
          <p:cNvSpPr txBox="1"/>
          <p:nvPr/>
        </p:nvSpPr>
        <p:spPr>
          <a:xfrm>
            <a:off x="5399909" y="2717455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highlight>
                  <a:srgbClr val="FFFF00"/>
                </a:highlight>
                <a:hlinkClick r:id="rId3" action="ppaction://hlinkfile"/>
              </a:rPr>
              <a:t>ATLAS </a:t>
            </a:r>
            <a:r>
              <a:rPr lang="fr-FR" i="1" dirty="0" err="1">
                <a:highlight>
                  <a:srgbClr val="FFFF00"/>
                </a:highlight>
                <a:hlinkClick r:id="rId3" action="ppaction://hlinkfile"/>
              </a:rPr>
              <a:t>Nextflow</a:t>
            </a:r>
            <a:endParaRPr lang="fr-FR" i="1" dirty="0">
              <a:highlight>
                <a:srgbClr val="FFFF00"/>
              </a:highligh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F2AC18-DA28-4F92-A201-228C7FE6AAC4}"/>
              </a:ext>
            </a:extLst>
          </p:cNvPr>
          <p:cNvSpPr txBox="1"/>
          <p:nvPr/>
        </p:nvSpPr>
        <p:spPr>
          <a:xfrm>
            <a:off x="2013099" y="953161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workflow : processus, canaux et flux de travail.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CF281FB-1BF0-4581-878C-595DD3B7BD87}"/>
              </a:ext>
            </a:extLst>
          </p:cNvPr>
          <p:cNvSpPr txBox="1">
            <a:spLocks/>
          </p:cNvSpPr>
          <p:nvPr/>
        </p:nvSpPr>
        <p:spPr>
          <a:xfrm>
            <a:off x="1958871" y="386341"/>
            <a:ext cx="6683765" cy="566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Comment ça marche </a:t>
            </a:r>
            <a:r>
              <a:rPr lang="fr-FR" dirty="0"/>
              <a:t>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89413C-85E5-4868-A8C1-94CD1949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43" y="1370783"/>
            <a:ext cx="4839119" cy="124216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49DBB10E-5FFB-4BB8-AA14-588EB8DA7546}"/>
              </a:ext>
            </a:extLst>
          </p:cNvPr>
          <p:cNvSpPr txBox="1">
            <a:spLocks/>
          </p:cNvSpPr>
          <p:nvPr/>
        </p:nvSpPr>
        <p:spPr>
          <a:xfrm>
            <a:off x="2102145" y="3368213"/>
            <a:ext cx="3796887" cy="4817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Une démonstration … </a:t>
            </a:r>
          </a:p>
        </p:txBody>
      </p:sp>
      <p:sp>
        <p:nvSpPr>
          <p:cNvPr id="15" name="ZoneTexte 14">
            <a:hlinkClick r:id="rId2" action="ppaction://hlinkfile"/>
            <a:extLst>
              <a:ext uri="{FF2B5EF4-FFF2-40B4-BE49-F238E27FC236}">
                <a16:creationId xmlns:a16="http://schemas.microsoft.com/office/drawing/2014/main" id="{1F36D5A0-4C8E-45F0-8928-DA35F8465AFF}"/>
              </a:ext>
            </a:extLst>
          </p:cNvPr>
          <p:cNvSpPr txBox="1"/>
          <p:nvPr/>
        </p:nvSpPr>
        <p:spPr>
          <a:xfrm>
            <a:off x="5694076" y="3368213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>
                <a:highlight>
                  <a:srgbClr val="FFFF00"/>
                </a:highlight>
                <a:hlinkClick r:id="rId5" action="ppaction://hlinkfile"/>
              </a:rPr>
              <a:t>Reporting</a:t>
            </a:r>
            <a:r>
              <a:rPr lang="fr-FR" i="1" dirty="0">
                <a:highlight>
                  <a:srgbClr val="FFFF00"/>
                </a:highlight>
                <a:hlinkClick r:id="rId5" action="ppaction://hlinkfile"/>
              </a:rPr>
              <a:t> </a:t>
            </a:r>
            <a:r>
              <a:rPr lang="fr-FR" i="1" dirty="0" err="1">
                <a:highlight>
                  <a:srgbClr val="FFFF00"/>
                </a:highlight>
                <a:hlinkClick r:id="rId5" action="ppaction://hlinkfile"/>
              </a:rPr>
              <a:t>Nextflow</a:t>
            </a:r>
            <a:endParaRPr lang="fr-FR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832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6C187-6DD7-4BEF-A504-DF5D484ADE71}"/>
              </a:ext>
            </a:extLst>
          </p:cNvPr>
          <p:cNvSpPr txBox="1">
            <a:spLocks/>
          </p:cNvSpPr>
          <p:nvPr/>
        </p:nvSpPr>
        <p:spPr>
          <a:xfrm>
            <a:off x="493486" y="130459"/>
            <a:ext cx="8157028" cy="5390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+mj-lt"/>
              </a:rPr>
              <a:t>Suite du projet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18C6F-E3B6-43BD-8CE0-EC7ED69E011E}"/>
              </a:ext>
            </a:extLst>
          </p:cNvPr>
          <p:cNvSpPr/>
          <p:nvPr/>
        </p:nvSpPr>
        <p:spPr>
          <a:xfrm>
            <a:off x="401698" y="794340"/>
            <a:ext cx="8340603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Interface graphique pour la partie Workflow</a:t>
            </a:r>
          </a:p>
          <a:p>
            <a:endParaRPr lang="fr-FR" sz="1800" dirty="0"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Améliorer le nettoyage post-OCR et post-HTR pour faciliter les extractions de données (entités nommées, triplets RDF…)</a:t>
            </a:r>
          </a:p>
          <a:p>
            <a:pPr lvl="4"/>
            <a:r>
              <a:rPr lang="fr-FR" sz="1800" dirty="0">
                <a:solidFill>
                  <a:srgbClr val="6C5A47"/>
                </a:solidFill>
                <a:latin typeface="Livvic" panose="020B0604020202020204" charset="0"/>
              </a:rPr>
              <a:t>	</a:t>
            </a:r>
            <a:r>
              <a:rPr lang="fr-FR" sz="1600" dirty="0">
                <a:solidFill>
                  <a:srgbClr val="6C5A47"/>
                </a:solidFill>
                <a:latin typeface="Livvic" panose="020B0604020202020204" charset="0"/>
                <a:sym typeface="Wingdings" panose="05000000000000000000" pitchFamily="2" charset="2"/>
              </a:rPr>
              <a:t> Exemple : automatiser des corrections en NLP</a:t>
            </a:r>
            <a:endParaRPr lang="fr-FR" sz="1800" dirty="0">
              <a:solidFill>
                <a:srgbClr val="6C5A47"/>
              </a:solidFill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000" dirty="0"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Améliorer l’extraction de lieux pour le géoréférencement</a:t>
            </a:r>
          </a:p>
          <a:p>
            <a:pPr lvl="4"/>
            <a:r>
              <a:rPr lang="fr-FR" sz="1800" dirty="0">
                <a:solidFill>
                  <a:srgbClr val="6C5A47"/>
                </a:solidFill>
                <a:latin typeface="Livvic" panose="020B0604020202020204" charset="0"/>
              </a:rPr>
              <a:t>	</a:t>
            </a:r>
            <a:r>
              <a:rPr lang="fr-FR" sz="1600" dirty="0">
                <a:solidFill>
                  <a:srgbClr val="6C5A47"/>
                </a:solidFill>
                <a:latin typeface="Livvic" panose="020B0604020202020204" charset="0"/>
                <a:sym typeface="Wingdings" panose="05000000000000000000" pitchFamily="2" charset="2"/>
              </a:rPr>
              <a:t> Exemples : mieux relier un nom de rue ou un monument à une</a:t>
            </a:r>
          </a:p>
          <a:p>
            <a:pPr lvl="4"/>
            <a:r>
              <a:rPr lang="fr-FR" sz="1600" dirty="0">
                <a:solidFill>
                  <a:srgbClr val="6C5A47"/>
                </a:solidFill>
                <a:latin typeface="Livvic" panose="020B0604020202020204" charset="0"/>
                <a:sym typeface="Wingdings" panose="05000000000000000000" pitchFamily="2" charset="2"/>
              </a:rPr>
              <a:t>                         ville, gérer le surfacique et le parcellaire…</a:t>
            </a:r>
            <a:endParaRPr lang="fr-FR" sz="1600" dirty="0">
              <a:solidFill>
                <a:srgbClr val="6C5A47"/>
              </a:solidFill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000" dirty="0"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Créer une base de connaissances autour du corpus (textes + cartes)</a:t>
            </a:r>
          </a:p>
          <a:p>
            <a:pPr lvl="1"/>
            <a:r>
              <a:rPr lang="fr-FR" sz="1800" dirty="0">
                <a:latin typeface="Livvic" panose="020B0604020202020204" charset="0"/>
              </a:rPr>
              <a:t>	</a:t>
            </a:r>
            <a:r>
              <a:rPr lang="fr-FR" sz="1600" dirty="0">
                <a:solidFill>
                  <a:srgbClr val="6C5A47"/>
                </a:solidFill>
                <a:latin typeface="Livvic" panose="020B0604020202020204" charset="0"/>
                <a:sym typeface="Wingdings" panose="05000000000000000000" pitchFamily="2" charset="2"/>
              </a:rPr>
              <a:t> Exemple : faciliter les interactions entre les contenus et les cartes</a:t>
            </a:r>
          </a:p>
          <a:p>
            <a:pPr lvl="1"/>
            <a:endParaRPr lang="fr-FR" sz="900" dirty="0">
              <a:latin typeface="Livv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73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8AA10F-D9BE-4B9E-A31F-32898AD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988" y="3140398"/>
            <a:ext cx="4867232" cy="960668"/>
          </a:xfrm>
        </p:spPr>
        <p:txBody>
          <a:bodyPr/>
          <a:lstStyle/>
          <a:p>
            <a:r>
              <a:rPr lang="fr-FR" dirty="0"/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281001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FE61-1F69-45A7-A9C4-2C91BD21C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821" y="1842201"/>
            <a:ext cx="6686550" cy="2833217"/>
          </a:xfrm>
        </p:spPr>
        <p:txBody>
          <a:bodyPr/>
          <a:lstStyle/>
          <a:p>
            <a:r>
              <a:rPr lang="fr-FR" b="1" dirty="0"/>
              <a:t>L’Atlas historique de la Nouvelle-Aquitaine</a:t>
            </a:r>
            <a:r>
              <a:rPr lang="fr-FR" dirty="0"/>
              <a:t> assemble et met à disposition l’ensemble des connaissances historiques et cartographiques concernant cette région, de la protohistoire jusqu’à nos jours.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Ce projet en humanités numériques s’appuie sur un </a:t>
            </a:r>
            <a:r>
              <a:rPr lang="fr-FR" b="1" dirty="0"/>
              <a:t>consortium de laboratoires de recherche ressortant de quatre universités régionales</a:t>
            </a:r>
            <a:r>
              <a:rPr lang="fr-FR" dirty="0"/>
              <a:t>, en association avec les grands acteurs de la conservation documentaire et patrimoniale, archéologique et historique en Nouvelle-Aquitaine.</a:t>
            </a:r>
          </a:p>
          <a:p>
            <a:pPr marL="0" indent="0">
              <a:buNone/>
            </a:pPr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https://atlas-historique-nouvelle-aquitaine.huma-num.fr/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E81C19-D33B-489E-A5F1-C5050FCD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362FD-DC3C-4E07-8ECF-A150A6CE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65" y="468082"/>
            <a:ext cx="218713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9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5E3C5-1C4F-4270-A806-962BDD1D4D19}"/>
              </a:ext>
            </a:extLst>
          </p:cNvPr>
          <p:cNvSpPr txBox="1">
            <a:spLocks/>
          </p:cNvSpPr>
          <p:nvPr/>
        </p:nvSpPr>
        <p:spPr>
          <a:xfrm>
            <a:off x="1268819" y="435315"/>
            <a:ext cx="4720856" cy="4996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Merriweather" panose="020B0604020202020204" charset="0"/>
              </a:rPr>
              <a:t>Traitement des contenus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2652AB-F79F-4AB5-87C4-F16D2252773C}"/>
              </a:ext>
            </a:extLst>
          </p:cNvPr>
          <p:cNvSpPr txBox="1">
            <a:spLocks/>
          </p:cNvSpPr>
          <p:nvPr/>
        </p:nvSpPr>
        <p:spPr>
          <a:xfrm>
            <a:off x="449943" y="987558"/>
            <a:ext cx="8316686" cy="19443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1800" u="sng" dirty="0">
                <a:latin typeface="Livvic" panose="020B0604020202020204" charset="0"/>
              </a:rPr>
              <a:t>Plusieurs étapes clés dans la chaîne de traitement :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latin typeface="Livvic" panose="020B0604020202020204" charset="0"/>
              </a:rPr>
              <a:t>     1. Numérisation des contenus (scans, traitements de texte…)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latin typeface="Livvic" panose="020B0604020202020204" charset="0"/>
              </a:rPr>
              <a:t>     2. Traitement avec </a:t>
            </a:r>
            <a:r>
              <a:rPr lang="fr-FR" sz="1600" b="1" dirty="0">
                <a:latin typeface="Livvic" panose="020B0604020202020204" charset="0"/>
              </a:rPr>
              <a:t>ABBYY</a:t>
            </a:r>
            <a:r>
              <a:rPr lang="fr-FR" sz="1600" dirty="0">
                <a:latin typeface="Livvic" panose="020B0604020202020204" charset="0"/>
              </a:rPr>
              <a:t> (OCR) et </a:t>
            </a:r>
            <a:r>
              <a:rPr lang="fr-FR" sz="1600" b="1" dirty="0" err="1">
                <a:latin typeface="Livvic" panose="020B0604020202020204" charset="0"/>
              </a:rPr>
              <a:t>Transkribus</a:t>
            </a:r>
            <a:r>
              <a:rPr lang="fr-FR" sz="1600" dirty="0">
                <a:latin typeface="Livvic" panose="020B0604020202020204" charset="0"/>
              </a:rPr>
              <a:t> (HTR)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latin typeface="Livvic" panose="020B0604020202020204" charset="0"/>
              </a:rPr>
              <a:t>     3. Conversion en PDF si nécessaire (permet l’indexation par page)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latin typeface="Livvic" panose="020B0604020202020204" charset="0"/>
              </a:rPr>
              <a:t>     4. Extraction des contenus et métadonnées vers des fichiers JSON (Python)</a:t>
            </a:r>
          </a:p>
          <a:p>
            <a:pPr>
              <a:lnSpc>
                <a:spcPct val="120000"/>
              </a:lnSpc>
            </a:pPr>
            <a:r>
              <a:rPr lang="fr-FR" sz="1600" dirty="0">
                <a:latin typeface="Livvic" panose="020B0604020202020204" charset="0"/>
              </a:rPr>
              <a:t>     5. Nettoyage des textes « bruités » (Python + manuel)</a:t>
            </a:r>
          </a:p>
          <a:p>
            <a:endParaRPr lang="fr-FR" sz="1800" dirty="0">
              <a:latin typeface="Livvic" panose="020B0604020202020204" charset="0"/>
            </a:endParaRP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F2CF3A-5D47-54E0-CE89-34BFB116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2984473"/>
            <a:ext cx="1456089" cy="179390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ED856CD-A594-28CD-8D02-65A283D6EFBE}"/>
              </a:ext>
            </a:extLst>
          </p:cNvPr>
          <p:cNvCxnSpPr>
            <a:cxnSpLocks/>
          </p:cNvCxnSpPr>
          <p:nvPr/>
        </p:nvCxnSpPr>
        <p:spPr>
          <a:xfrm>
            <a:off x="1908629" y="4158343"/>
            <a:ext cx="360000" cy="0"/>
          </a:xfrm>
          <a:prstGeom prst="straightConnector1">
            <a:avLst/>
          </a:prstGeom>
          <a:ln w="38100">
            <a:solidFill>
              <a:srgbClr val="A11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FFF8F3E9-6EEA-ACB1-7195-AF60BAB4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05" y="3574575"/>
            <a:ext cx="6422824" cy="120379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EF4DAE-3337-4FC6-8B79-E3E2048C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3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5E3C5-1C4F-4270-A806-962BDD1D4D19}"/>
              </a:ext>
            </a:extLst>
          </p:cNvPr>
          <p:cNvSpPr txBox="1">
            <a:spLocks/>
          </p:cNvSpPr>
          <p:nvPr/>
        </p:nvSpPr>
        <p:spPr>
          <a:xfrm>
            <a:off x="1304260" y="365125"/>
            <a:ext cx="3579628" cy="6224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Merriweather" panose="020B0604020202020204" charset="0"/>
              </a:rPr>
              <a:t>Analyse de l’OCR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2652AB-F79F-4AB5-87C4-F16D2252773C}"/>
              </a:ext>
            </a:extLst>
          </p:cNvPr>
          <p:cNvSpPr txBox="1">
            <a:spLocks/>
          </p:cNvSpPr>
          <p:nvPr/>
        </p:nvSpPr>
        <p:spPr>
          <a:xfrm>
            <a:off x="798243" y="1119963"/>
            <a:ext cx="7855857" cy="6853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dirty="0">
                <a:latin typeface="Livvic" panose="020B0604020202020204" charset="0"/>
              </a:rPr>
              <a:t>Après traitement du fureteur, on obtient un fichier JSON avec un élément par page (résultat) de document.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65DEA1-083E-4CFB-96F6-786A2BDD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60" y="1805347"/>
            <a:ext cx="6693868" cy="309866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E684D-B15B-4435-929E-B2A733D0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8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8A50A-B538-40BB-B5CE-E81D83D9B208}"/>
              </a:ext>
            </a:extLst>
          </p:cNvPr>
          <p:cNvSpPr txBox="1">
            <a:spLocks/>
          </p:cNvSpPr>
          <p:nvPr/>
        </p:nvSpPr>
        <p:spPr>
          <a:xfrm>
            <a:off x="1240464" y="406400"/>
            <a:ext cx="2509285" cy="5788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Merriweather" panose="020B0604020202020204" charset="0"/>
              </a:rPr>
              <a:t>Analyse NLP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E515E0-1A0F-4937-80E9-9EF44D7D9B06}"/>
              </a:ext>
            </a:extLst>
          </p:cNvPr>
          <p:cNvSpPr/>
          <p:nvPr/>
        </p:nvSpPr>
        <p:spPr>
          <a:xfrm>
            <a:off x="449943" y="1062602"/>
            <a:ext cx="82441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C’est une étape primordiale pour la suite du workflow.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On utilise un analyseur NLP pour traiter ce fichier : </a:t>
            </a:r>
            <a:r>
              <a:rPr lang="fr-FR" sz="1800" b="1" dirty="0" err="1">
                <a:latin typeface="Livvic" panose="020B0604020202020204" charset="0"/>
              </a:rPr>
              <a:t>Spacy</a:t>
            </a:r>
            <a:r>
              <a:rPr lang="fr-FR" sz="1800" dirty="0">
                <a:latin typeface="Livvic" panose="020B0604020202020204" charset="0"/>
              </a:rPr>
              <a:t> avec le corpus, </a:t>
            </a:r>
            <a:r>
              <a:rPr lang="fr-FR" sz="1800" b="1" dirty="0" err="1">
                <a:latin typeface="Livvic" panose="020B0604020202020204" charset="0"/>
              </a:rPr>
              <a:t>CamemBERT</a:t>
            </a:r>
            <a:r>
              <a:rPr lang="fr-FR" sz="1800" dirty="0">
                <a:latin typeface="Livvic" panose="020B0604020202020204" charset="0"/>
              </a:rPr>
              <a:t> pour le traitement du français.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Actuellement, on ne s’intéresse qu’aux noms de lieux (commune, rue…)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Nécessite des règles fines d’analyse NLP pour extraire les entités nommés des textes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Une fois traité, nous obtenons un fichier au format CSV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F6CF7A-015A-437D-BCD8-7A794D3E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320490"/>
            <a:ext cx="8436071" cy="70110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A75293-92DF-4C20-ADA2-5D0AA24C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7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6C187-6DD7-4BEF-A504-DF5D484ADE71}"/>
              </a:ext>
            </a:extLst>
          </p:cNvPr>
          <p:cNvSpPr txBox="1">
            <a:spLocks/>
          </p:cNvSpPr>
          <p:nvPr/>
        </p:nvSpPr>
        <p:spPr>
          <a:xfrm>
            <a:off x="1169581" y="428171"/>
            <a:ext cx="3140150" cy="7547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Merriweather" panose="020B0604020202020204" charset="0"/>
              </a:rPr>
              <a:t>Géolocalisation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18C6F-E3B6-43BD-8CE0-EC7ED69E011E}"/>
              </a:ext>
            </a:extLst>
          </p:cNvPr>
          <p:cNvSpPr/>
          <p:nvPr/>
        </p:nvSpPr>
        <p:spPr>
          <a:xfrm>
            <a:off x="493486" y="1339544"/>
            <a:ext cx="815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Utilisation du géocodage d’</a:t>
            </a:r>
            <a:r>
              <a:rPr lang="fr-FR" sz="1800" dirty="0" err="1">
                <a:latin typeface="Livvic" panose="020B0604020202020204" charset="0"/>
              </a:rPr>
              <a:t>OpenStreetMap</a:t>
            </a:r>
            <a:endParaRPr lang="fr-FR" sz="1800" dirty="0">
              <a:latin typeface="Livv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Pour chaque lieu contenu dans le fichier CSV, on recherche les coordonnées GPS et on sauvegarde aussi la référence du mémoire d’origine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On génère un fichier de sortie au format </a:t>
            </a:r>
            <a:r>
              <a:rPr lang="fr-FR" sz="1800" dirty="0" err="1">
                <a:latin typeface="Livvic" panose="020B0604020202020204" charset="0"/>
              </a:rPr>
              <a:t>GeoJSON</a:t>
            </a:r>
            <a:endParaRPr lang="fr-FR" sz="1800" dirty="0">
              <a:latin typeface="Livvic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832D97-FAE0-414B-A7A6-669487AF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2696504"/>
            <a:ext cx="8430442" cy="167955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64B584-F38B-41CE-8A5D-A81F1E42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9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B2F5D-00E3-424E-88C1-E7C8177EDEF7}"/>
              </a:ext>
            </a:extLst>
          </p:cNvPr>
          <p:cNvSpPr txBox="1">
            <a:spLocks/>
          </p:cNvSpPr>
          <p:nvPr/>
        </p:nvSpPr>
        <p:spPr>
          <a:xfrm>
            <a:off x="1183758" y="348343"/>
            <a:ext cx="7212756" cy="6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latin typeface="Merriweather" panose="020B0604020202020204" charset="0"/>
              </a:rPr>
              <a:t>Génération de la carte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B85F3E-6BD9-4224-A10F-4884C87640E1}"/>
              </a:ext>
            </a:extLst>
          </p:cNvPr>
          <p:cNvSpPr/>
          <p:nvPr/>
        </p:nvSpPr>
        <p:spPr>
          <a:xfrm>
            <a:off x="540657" y="954002"/>
            <a:ext cx="8062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>
                <a:latin typeface="Livvic" panose="020B0604020202020204" charset="0"/>
              </a:rPr>
              <a:t>Utilisation de l’API </a:t>
            </a:r>
            <a:r>
              <a:rPr lang="fr-FR" sz="1800" b="1" dirty="0" err="1">
                <a:latin typeface="Livvic" panose="020B0604020202020204" charset="0"/>
              </a:rPr>
              <a:t>Folium</a:t>
            </a:r>
            <a:r>
              <a:rPr lang="fr-FR" sz="1800" dirty="0">
                <a:latin typeface="Livvic" panose="020B0604020202020204" charset="0"/>
              </a:rPr>
              <a:t> pour la génération de la carte au format HTML avec le jeu de tuiles par défaut </a:t>
            </a:r>
            <a:r>
              <a:rPr lang="fr-FR" sz="1800" b="1" dirty="0" err="1">
                <a:latin typeface="Livvic" panose="020B0604020202020204" charset="0"/>
              </a:rPr>
              <a:t>OpenStreetMap</a:t>
            </a:r>
            <a:r>
              <a:rPr lang="fr-FR" sz="1800" dirty="0">
                <a:latin typeface="Livvic" panose="020B06040202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Livvic" panose="020B0604020202020204" charset="0"/>
              </a:rPr>
              <a:t>Folium</a:t>
            </a:r>
            <a:r>
              <a:rPr lang="fr-FR" sz="1800" dirty="0">
                <a:latin typeface="Livvic" panose="020B0604020202020204" charset="0"/>
              </a:rPr>
              <a:t> permet facilement d’utiliser plusieurs jeux de tuiles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86385-9B16-42AB-AEBE-15C6180F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6" y="2056495"/>
            <a:ext cx="2677886" cy="12695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2C94CF-BAE1-4490-86F3-7F7B64AD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62" y="2056493"/>
            <a:ext cx="2544795" cy="18727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622413-B912-49BC-9058-2FE811D6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66" y="2056493"/>
            <a:ext cx="3191212" cy="1959145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6D89076-9ECC-4D0C-B847-03EE0CF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6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AD3269-A566-45C7-AD28-A264B366EC7D}"/>
              </a:ext>
            </a:extLst>
          </p:cNvPr>
          <p:cNvSpPr/>
          <p:nvPr/>
        </p:nvSpPr>
        <p:spPr>
          <a:xfrm>
            <a:off x="870857" y="271225"/>
            <a:ext cx="7474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atin typeface="Merriweather" panose="020B0604020202020204" charset="0"/>
              </a:rPr>
              <a:t>Workflow (par </a:t>
            </a:r>
            <a:r>
              <a:rPr lang="fr-FR" sz="2800" dirty="0" err="1">
                <a:latin typeface="Merriweather" panose="020B0604020202020204" charset="0"/>
              </a:rPr>
              <a:t>NextFlow</a:t>
            </a:r>
            <a:r>
              <a:rPr lang="fr-FR" sz="2800" dirty="0">
                <a:latin typeface="Merriweather" panose="020B0604020202020204" charset="0"/>
              </a:rPr>
              <a:t>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E4553A3-7843-45EF-969E-01F410E4F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576800"/>
              </p:ext>
            </p:extLst>
          </p:nvPr>
        </p:nvGraphicFramePr>
        <p:xfrm>
          <a:off x="735924" y="840554"/>
          <a:ext cx="7672152" cy="398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ulle narrative : rectangle à coins arrondis 3">
            <a:extLst>
              <a:ext uri="{FF2B5EF4-FFF2-40B4-BE49-F238E27FC236}">
                <a16:creationId xmlns:a16="http://schemas.microsoft.com/office/drawing/2014/main" id="{4BF4DFAC-F7BF-4546-B4EA-CF6607EF0414}"/>
              </a:ext>
            </a:extLst>
          </p:cNvPr>
          <p:cNvSpPr/>
          <p:nvPr/>
        </p:nvSpPr>
        <p:spPr>
          <a:xfrm>
            <a:off x="4142437" y="959978"/>
            <a:ext cx="1131311" cy="665638"/>
          </a:xfrm>
          <a:prstGeom prst="wedgeRoundRectCallout">
            <a:avLst>
              <a:gd name="adj1" fmla="val -20833"/>
              <a:gd name="adj2" fmla="val 7740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Format JSON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B1220FF5-259C-49FD-8D75-86F62D3E2F70}"/>
              </a:ext>
            </a:extLst>
          </p:cNvPr>
          <p:cNvSpPr/>
          <p:nvPr/>
        </p:nvSpPr>
        <p:spPr>
          <a:xfrm>
            <a:off x="4142437" y="2163213"/>
            <a:ext cx="1131311" cy="575611"/>
          </a:xfrm>
          <a:prstGeom prst="wedgeRoundRectCallout">
            <a:avLst>
              <a:gd name="adj1" fmla="val -20207"/>
              <a:gd name="adj2" fmla="val 797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Format CSV</a:t>
            </a:r>
          </a:p>
        </p:txBody>
      </p:sp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B3A924D1-45A6-4817-B57C-C37715596984}"/>
              </a:ext>
            </a:extLst>
          </p:cNvPr>
          <p:cNvSpPr/>
          <p:nvPr/>
        </p:nvSpPr>
        <p:spPr>
          <a:xfrm>
            <a:off x="4073902" y="3164956"/>
            <a:ext cx="1405409" cy="665638"/>
          </a:xfrm>
          <a:prstGeom prst="wedgeRoundRectCallout">
            <a:avLst>
              <a:gd name="adj1" fmla="val -21337"/>
              <a:gd name="adj2" fmla="val 7208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Format </a:t>
            </a:r>
            <a:r>
              <a:rPr lang="fr-FR" dirty="0" err="1">
                <a:solidFill>
                  <a:schemeClr val="tx2"/>
                </a:solidFill>
              </a:rPr>
              <a:t>GeoJSON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9AB60A-C18D-4328-9C36-C12F822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5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4B6BC-B026-4066-8495-0A68661E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566820"/>
          </a:xfrm>
        </p:spPr>
        <p:txBody>
          <a:bodyPr/>
          <a:lstStyle/>
          <a:p>
            <a:r>
              <a:rPr lang="fr-FR" sz="2800" dirty="0"/>
              <a:t>Pourquoi</a:t>
            </a:r>
            <a:r>
              <a:rPr lang="fr-FR" dirty="0"/>
              <a:t> utilisé un pipeline 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E71DBAF-29FA-4AF6-9FC6-2F5AD639F713}"/>
              </a:ext>
            </a:extLst>
          </p:cNvPr>
          <p:cNvSpPr txBox="1">
            <a:spLocks/>
          </p:cNvSpPr>
          <p:nvPr/>
        </p:nvSpPr>
        <p:spPr>
          <a:xfrm>
            <a:off x="847062" y="1287585"/>
            <a:ext cx="7687338" cy="566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Nécessité d’enchainer des tâches de collecte, de nettoyage et de traitements des données</a:t>
            </a:r>
          </a:p>
          <a:p>
            <a:endParaRPr lang="fr-FR" sz="1400" dirty="0"/>
          </a:p>
          <a:p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endParaRPr lang="fr-FR" sz="1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958E41-F724-43B1-8C62-C06DA96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1DF68F0-9E5A-429C-9BAD-EC3283848075}"/>
              </a:ext>
            </a:extLst>
          </p:cNvPr>
          <p:cNvSpPr txBox="1">
            <a:spLocks/>
          </p:cNvSpPr>
          <p:nvPr/>
        </p:nvSpPr>
        <p:spPr>
          <a:xfrm>
            <a:off x="847062" y="1965559"/>
            <a:ext cx="7637719" cy="69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Gérer des données de provenance différente et des données volumineuses.</a:t>
            </a:r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11DE5AD-C6B5-49AD-BECE-14175BC03B97}"/>
              </a:ext>
            </a:extLst>
          </p:cNvPr>
          <p:cNvSpPr txBox="1">
            <a:spLocks/>
          </p:cNvSpPr>
          <p:nvPr/>
        </p:nvSpPr>
        <p:spPr>
          <a:xfrm>
            <a:off x="847061" y="2673908"/>
            <a:ext cx="7524305" cy="2062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Nécessiter de gérer des fonctions clefs :</a:t>
            </a:r>
          </a:p>
          <a:p>
            <a:pPr lvl="1"/>
            <a:r>
              <a:rPr lang="fr-FR" b="1" dirty="0"/>
              <a:t>Gestion du temps d'exécution : </a:t>
            </a:r>
            <a:r>
              <a:rPr lang="fr-FR" dirty="0"/>
              <a:t>gestion de l'exécution du programme et fractionnement des tâches et des données pour qu'elles s'exécutent en même temps dans un processus appelé parallélisation </a:t>
            </a:r>
            <a:endParaRPr lang="fr-FR" b="1" dirty="0"/>
          </a:p>
          <a:p>
            <a:pPr lvl="1"/>
            <a:r>
              <a:rPr lang="fr-FR" b="1" dirty="0"/>
              <a:t>Reproductibilité : </a:t>
            </a:r>
            <a:r>
              <a:rPr lang="fr-FR" dirty="0"/>
              <a:t>la spécification du pipeline signifie que le flux de travail produira les mêmes résultats lors de sa réexécution</a:t>
            </a:r>
            <a:endParaRPr lang="fr-FR" b="1" dirty="0"/>
          </a:p>
          <a:p>
            <a:pPr lvl="1"/>
            <a:r>
              <a:rPr lang="fr-FR" b="1" dirty="0"/>
              <a:t>Réentrée : </a:t>
            </a:r>
            <a:r>
              <a:rPr lang="fr-FR" dirty="0"/>
              <a:t>reprise à partir des dernières étapes exécutées avec succès (point de contrôle)</a:t>
            </a:r>
            <a:endParaRPr lang="fr-FR" sz="125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25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TM02892315[[fn=Brin]]</Template>
  <TotalTime>781</TotalTime>
  <Words>697</Words>
  <Application>Microsoft Office PowerPoint</Application>
  <PresentationFormat>Affichage à l'écran (16:9)</PresentationFormat>
  <Paragraphs>90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Wingdings 3</vt:lpstr>
      <vt:lpstr>Century Gothic</vt:lpstr>
      <vt:lpstr>Livvic</vt:lpstr>
      <vt:lpstr>Merriweather</vt:lpstr>
      <vt:lpstr>Wingdings</vt:lpstr>
      <vt:lpstr>Arial</vt:lpstr>
      <vt:lpstr>Calibri</vt:lpstr>
      <vt:lpstr>Brin</vt:lpstr>
      <vt:lpstr>Un pipeline pour connecter cartes anciennes et bases de connaissances historiques Projet Atlas Historique Nouvelle-Aquitaine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Pourquoi utilisé un pipeline ?</vt:lpstr>
      <vt:lpstr>Pourquoi Nextflow ?</vt:lpstr>
      <vt:lpstr>Un peu de code …</vt:lpstr>
      <vt:lpstr>Présentation PowerPoint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 History Thesis</dc:title>
  <dc:creator>Mathieu Chartier</dc:creator>
  <cp:lastModifiedBy>Pylouster Jean</cp:lastModifiedBy>
  <cp:revision>102</cp:revision>
  <dcterms:modified xsi:type="dcterms:W3CDTF">2023-11-24T10:49:22Z</dcterms:modified>
</cp:coreProperties>
</file>